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9" r:id="rId4"/>
    <p:sldId id="294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70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58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78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12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416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70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94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823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988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716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56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53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472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989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354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99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73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28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2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91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297D6F-7869-4D5C-86D6-CC5B08DB8C3A}"/>
              </a:ext>
            </a:extLst>
          </p:cNvPr>
          <p:cNvSpPr txBox="1"/>
          <p:nvPr userDrawn="1"/>
        </p:nvSpPr>
        <p:spPr>
          <a:xfrm>
            <a:off x="60384" y="94891"/>
            <a:ext cx="967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全体イメージ図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タイトル、課題、解決策やその方法、体制などを１枚のイメージ図に自由にまとめてみてください。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2356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16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06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54CC-DF2C-481F-B3F6-5C6C260AEA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4F06-8233-4DFE-884C-51A393B7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0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44A2-3B05-4A3D-99E1-8B08C0BA12A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4649-4C49-4468-9ADF-FBCAE58A7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86516"/>
              </p:ext>
            </p:extLst>
          </p:nvPr>
        </p:nvGraphicFramePr>
        <p:xfrm>
          <a:off x="239455" y="710214"/>
          <a:ext cx="9215268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705">
                  <a:extLst>
                    <a:ext uri="{9D8B030D-6E8A-4147-A177-3AD203B41FA5}">
                      <a16:colId xmlns:a16="http://schemas.microsoft.com/office/drawing/2014/main" val="2614004383"/>
                    </a:ext>
                  </a:extLst>
                </a:gridCol>
                <a:gridCol w="1988598">
                  <a:extLst>
                    <a:ext uri="{9D8B030D-6E8A-4147-A177-3AD203B41FA5}">
                      <a16:colId xmlns:a16="http://schemas.microsoft.com/office/drawing/2014/main" val="492421184"/>
                    </a:ext>
                  </a:extLst>
                </a:gridCol>
                <a:gridCol w="941028">
                  <a:extLst>
                    <a:ext uri="{9D8B030D-6E8A-4147-A177-3AD203B41FA5}">
                      <a16:colId xmlns:a16="http://schemas.microsoft.com/office/drawing/2014/main" val="2482967835"/>
                    </a:ext>
                  </a:extLst>
                </a:gridCol>
                <a:gridCol w="1384923">
                  <a:extLst>
                    <a:ext uri="{9D8B030D-6E8A-4147-A177-3AD203B41FA5}">
                      <a16:colId xmlns:a16="http://schemas.microsoft.com/office/drawing/2014/main" val="1054267128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2458666665"/>
                    </a:ext>
                  </a:extLst>
                </a:gridCol>
                <a:gridCol w="1056442">
                  <a:extLst>
                    <a:ext uri="{9D8B030D-6E8A-4147-A177-3AD203B41FA5}">
                      <a16:colId xmlns:a16="http://schemas.microsoft.com/office/drawing/2014/main" val="1555772601"/>
                    </a:ext>
                  </a:extLst>
                </a:gridCol>
                <a:gridCol w="621437">
                  <a:extLst>
                    <a:ext uri="{9D8B030D-6E8A-4147-A177-3AD203B41FA5}">
                      <a16:colId xmlns:a16="http://schemas.microsoft.com/office/drawing/2014/main" val="553132835"/>
                    </a:ext>
                  </a:extLst>
                </a:gridCol>
                <a:gridCol w="1970842">
                  <a:extLst>
                    <a:ext uri="{9D8B030D-6E8A-4147-A177-3AD203B41FA5}">
                      <a16:colId xmlns:a16="http://schemas.microsoft.com/office/drawing/2014/main" val="851113381"/>
                    </a:ext>
                  </a:extLst>
                </a:gridCol>
              </a:tblGrid>
              <a:tr h="2485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Noto Sans JP" panose="020B0500000000000000" pitchFamily="34" charset="-128"/>
                          <a:ea typeface="Noto Sans JP" panose="020B0500000000000000" pitchFamily="34" charset="-128"/>
                        </a:rPr>
                        <a:t>所属校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Noto Sans JP" panose="020B0500000000000000" pitchFamily="34" charset="-128"/>
                        <a:ea typeface="Noto Sans JP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Noto Sans JP" panose="020B0500000000000000" pitchFamily="34" charset="-128"/>
                          <a:ea typeface="Noto Sans JP" panose="020B0500000000000000" pitchFamily="34" charset="-128"/>
                        </a:rPr>
                        <a:t>学部（類）</a:t>
                      </a:r>
                      <a:endParaRPr kumimoji="1" lang="en-US" altLang="ja-JP" sz="1100" dirty="0">
                        <a:latin typeface="Noto Sans JP" panose="020B0500000000000000" pitchFamily="34" charset="-128"/>
                        <a:ea typeface="Noto Sans JP" panose="020B0500000000000000" pitchFamily="34" charset="-128"/>
                      </a:endParaRPr>
                    </a:p>
                    <a:p>
                      <a:r>
                        <a:rPr kumimoji="1" lang="en-US" altLang="ja-JP" sz="1100" dirty="0">
                          <a:latin typeface="Noto Sans JP" panose="020B0500000000000000" pitchFamily="34" charset="-128"/>
                          <a:ea typeface="Noto Sans JP" panose="020B0500000000000000" pitchFamily="34" charset="-128"/>
                        </a:rPr>
                        <a:t>/</a:t>
                      </a:r>
                      <a:r>
                        <a:rPr kumimoji="1" lang="ja-JP" altLang="en-US" sz="1100" dirty="0">
                          <a:latin typeface="Noto Sans JP" panose="020B0500000000000000" pitchFamily="34" charset="-128"/>
                          <a:ea typeface="Noto Sans JP" panose="020B0500000000000000" pitchFamily="34" charset="-128"/>
                        </a:rPr>
                        <a:t>学科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Noto Sans JP" panose="020B0500000000000000" pitchFamily="34" charset="-128"/>
                        <a:ea typeface="Noto Sans JP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Noto Sans JP" panose="020B0500000000000000" pitchFamily="34" charset="-128"/>
                          <a:ea typeface="Noto Sans JP" panose="020B0500000000000000" pitchFamily="34" charset="-128"/>
                        </a:rPr>
                        <a:t>学年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Noto Sans JP" panose="020B0500000000000000" pitchFamily="34" charset="-128"/>
                        <a:ea typeface="Noto Sans JP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Noto Sans JP" panose="020B0500000000000000" pitchFamily="34" charset="-128"/>
                          <a:ea typeface="Noto Sans JP" panose="020B0500000000000000" pitchFamily="34" charset="-128"/>
                        </a:rPr>
                        <a:t>代表者名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Noto Sans JP" panose="020B0500000000000000" pitchFamily="34" charset="-128"/>
                        <a:ea typeface="Noto Sans JP" panose="020B05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799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59555" y="168061"/>
            <a:ext cx="683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Noto Sans JP" panose="020B0500000000000000" pitchFamily="34" charset="-128"/>
                <a:ea typeface="Noto Sans JP" panose="020B0500000000000000" pitchFamily="34" charset="-128"/>
              </a:rPr>
              <a:t>新しいビジネスアイデア応募用紙（</a:t>
            </a:r>
            <a:r>
              <a:rPr kumimoji="1" lang="en-US" altLang="ja-JP" b="1" dirty="0">
                <a:latin typeface="Noto Sans JP" panose="020B0500000000000000" pitchFamily="34" charset="-128"/>
                <a:ea typeface="Noto Sans JP" panose="020B0500000000000000" pitchFamily="34" charset="-128"/>
              </a:rPr>
              <a:t>B)</a:t>
            </a:r>
            <a:r>
              <a:rPr kumimoji="1" lang="ja-JP" altLang="en-US" b="1" dirty="0">
                <a:latin typeface="Noto Sans JP" panose="020B0500000000000000" pitchFamily="34" charset="-128"/>
                <a:ea typeface="Noto Sans JP" panose="020B0500000000000000" pitchFamily="34" charset="-128"/>
              </a:rPr>
              <a:t>　</a:t>
            </a:r>
            <a:r>
              <a:rPr kumimoji="1" lang="ja-JP" altLang="en-US" dirty="0">
                <a:latin typeface="Noto Sans JP" panose="020B0500000000000000" pitchFamily="34" charset="-128"/>
                <a:ea typeface="Noto Sans JP" panose="020B0500000000000000" pitchFamily="34" charset="-128"/>
              </a:rPr>
              <a:t>（</a:t>
            </a:r>
            <a:r>
              <a:rPr kumimoji="1" lang="en-US" altLang="ja-JP" dirty="0">
                <a:latin typeface="Noto Sans JP" panose="020B0500000000000000" pitchFamily="34" charset="-128"/>
                <a:ea typeface="Noto Sans JP" panose="020B0500000000000000" pitchFamily="34" charset="-128"/>
              </a:rPr>
              <a:t>A,B</a:t>
            </a:r>
            <a:r>
              <a:rPr kumimoji="1" lang="ja-JP" altLang="en-US" dirty="0">
                <a:latin typeface="Noto Sans JP" panose="020B0500000000000000" pitchFamily="34" charset="-128"/>
                <a:ea typeface="Noto Sans JP" panose="020B0500000000000000" pitchFamily="34" charset="-128"/>
              </a:rPr>
              <a:t>とも提出のこと）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39454" y="1309755"/>
            <a:ext cx="4217135" cy="2660048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9459" y="4376698"/>
            <a:ext cx="4217130" cy="2343704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9454" y="1356618"/>
            <a:ext cx="416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【</a:t>
            </a:r>
            <a:r>
              <a:rPr kumimoji="1" lang="ja-JP" altLang="en-US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現状</a:t>
            </a:r>
            <a:r>
              <a:rPr kumimoji="1" lang="en-US" altLang="ja-JP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】</a:t>
            </a:r>
            <a:r>
              <a:rPr kumimoji="1" lang="ja-JP" altLang="en-US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あなたが取り上げたテーマは、現在どのような課題がありますか？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749" y="4434374"/>
            <a:ext cx="4021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【</a:t>
            </a:r>
            <a:r>
              <a:rPr kumimoji="1" lang="ja-JP" altLang="en-US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理想</a:t>
            </a:r>
            <a:r>
              <a:rPr kumimoji="1" lang="en-US" altLang="ja-JP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】</a:t>
            </a:r>
            <a:r>
              <a:rPr kumimoji="1" lang="ja-JP" altLang="en-US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その課題を解決することで、あなたは何を実現させようとしていますか？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945756" y="1309755"/>
            <a:ext cx="4508967" cy="5418035"/>
          </a:xfrm>
          <a:prstGeom prst="rect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48581" y="1356618"/>
            <a:ext cx="4101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【</a:t>
            </a:r>
            <a:r>
              <a:rPr kumimoji="1" lang="ja-JP" altLang="en-US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原因への対策</a:t>
            </a:r>
            <a:r>
              <a:rPr kumimoji="1" lang="en-US" altLang="ja-JP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】</a:t>
            </a:r>
            <a:r>
              <a:rPr kumimoji="1" lang="ja-JP" altLang="en-US" sz="1200" dirty="0">
                <a:latin typeface="Noto Sans JP" panose="020B0500000000000000" pitchFamily="34" charset="-128"/>
                <a:ea typeface="Noto Sans JP" panose="020B0500000000000000" pitchFamily="34" charset="-128"/>
              </a:rPr>
              <a:t>理想に近づくために、どのようなことが原因になっていますか？それをどのように解決しようと考えていますか？</a:t>
            </a:r>
          </a:p>
        </p:txBody>
      </p:sp>
      <p:sp>
        <p:nvSpPr>
          <p:cNvPr id="16" name="下矢印 15"/>
          <p:cNvSpPr/>
          <p:nvPr/>
        </p:nvSpPr>
        <p:spPr>
          <a:xfrm>
            <a:off x="2050619" y="4009011"/>
            <a:ext cx="594804" cy="32698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5400000">
            <a:off x="4329664" y="4009012"/>
            <a:ext cx="594804" cy="32698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39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562" y="876974"/>
            <a:ext cx="8543925" cy="479490"/>
          </a:xfrm>
        </p:spPr>
        <p:txBody>
          <a:bodyPr>
            <a:normAutofit/>
          </a:bodyPr>
          <a:lstStyle/>
          <a:p>
            <a:r>
              <a:rPr lang="en-US" altLang="ja-JP" sz="1138" dirty="0"/>
              <a:t>【</a:t>
            </a:r>
            <a:r>
              <a:rPr lang="ja-JP" altLang="en-US" sz="1138" dirty="0"/>
              <a:t>全体イメージ図</a:t>
            </a:r>
            <a:r>
              <a:rPr lang="en-US" altLang="ja-JP" sz="1138" dirty="0"/>
              <a:t>】</a:t>
            </a:r>
            <a:r>
              <a:rPr lang="ja-JP" altLang="en-US" sz="1138" dirty="0"/>
              <a:t>　タイトル、課題、解決策やその方法、体制などを１枚のイメージ図にまとめてみてください。</a:t>
            </a:r>
            <a:br>
              <a:rPr lang="en-US" altLang="ja-JP" sz="1138" dirty="0"/>
            </a:br>
            <a:endParaRPr lang="ja-JP" altLang="en-US" sz="1138" dirty="0"/>
          </a:p>
        </p:txBody>
      </p:sp>
      <p:sp>
        <p:nvSpPr>
          <p:cNvPr id="6" name="正方形/長方形 5"/>
          <p:cNvSpPr/>
          <p:nvPr/>
        </p:nvSpPr>
        <p:spPr>
          <a:xfrm>
            <a:off x="7811361" y="370135"/>
            <a:ext cx="1767832" cy="7627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ja-JP" altLang="en-US" sz="1463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あくまで</a:t>
            </a:r>
            <a:endParaRPr kumimoji="1" lang="en-US" altLang="ja-JP" sz="1463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algn="ctr" defTabSz="742950">
              <a:defRPr/>
            </a:pPr>
            <a:r>
              <a:rPr kumimoji="1" lang="ja-JP" altLang="en-US" sz="1463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記入例です</a:t>
            </a:r>
            <a:endParaRPr kumimoji="1" lang="en-US" altLang="ja-JP" sz="1463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>
            <a:off x="541580" y="1739007"/>
            <a:ext cx="8483181" cy="452111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742950">
              <a:spcBef>
                <a:spcPts val="813"/>
              </a:spcBef>
              <a:buNone/>
              <a:defRPr/>
            </a:pPr>
            <a:r>
              <a:rPr lang="ja-JP" altLang="en-US" sz="1138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引っ越しバイトやメンバーの学びを活かした、ワンストップサービス</a:t>
            </a:r>
          </a:p>
        </p:txBody>
      </p:sp>
      <p:cxnSp>
        <p:nvCxnSpPr>
          <p:cNvPr id="53" name="直線コネクタ 52"/>
          <p:cNvCxnSpPr/>
          <p:nvPr/>
        </p:nvCxnSpPr>
        <p:spPr>
          <a:xfrm>
            <a:off x="405516" y="1739644"/>
            <a:ext cx="84037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405516" y="1356464"/>
            <a:ext cx="790797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kumimoji="1" lang="ja-JP" altLang="en-US" sz="195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　（タイトル・サブタイトルなどを記入）例：お宅のチカラ全体イメージ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4059754" y="2211056"/>
            <a:ext cx="1496718" cy="97437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884" y="4218384"/>
            <a:ext cx="959644" cy="959644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756" y="4099158"/>
            <a:ext cx="820341" cy="820341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153" y="4424199"/>
            <a:ext cx="820341" cy="820341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58" y="4424199"/>
            <a:ext cx="820341" cy="820341"/>
          </a:xfrm>
          <a:prstGeom prst="rect">
            <a:avLst/>
          </a:prstGeom>
        </p:spPr>
      </p:pic>
      <p:sp>
        <p:nvSpPr>
          <p:cNvPr id="58" name="下矢印 57"/>
          <p:cNvSpPr/>
          <p:nvPr/>
        </p:nvSpPr>
        <p:spPr>
          <a:xfrm rot="7967706">
            <a:off x="6017390" y="3120674"/>
            <a:ext cx="224433" cy="1354336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9" name="下矢印 58"/>
          <p:cNvSpPr/>
          <p:nvPr/>
        </p:nvSpPr>
        <p:spPr>
          <a:xfrm rot="18756636">
            <a:off x="6507830" y="2668890"/>
            <a:ext cx="224433" cy="1354336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0" name="下矢印 59"/>
          <p:cNvSpPr/>
          <p:nvPr/>
        </p:nvSpPr>
        <p:spPr>
          <a:xfrm rot="3002888">
            <a:off x="3164356" y="2756799"/>
            <a:ext cx="224433" cy="1354336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1" name="下矢印 60"/>
          <p:cNvSpPr/>
          <p:nvPr/>
        </p:nvSpPr>
        <p:spPr>
          <a:xfrm rot="13789350">
            <a:off x="2966693" y="2467971"/>
            <a:ext cx="224433" cy="1354336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2" name="下矢印 61"/>
          <p:cNvSpPr/>
          <p:nvPr/>
        </p:nvSpPr>
        <p:spPr>
          <a:xfrm rot="16200000">
            <a:off x="4722329" y="4021176"/>
            <a:ext cx="224433" cy="1741013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3" name="下矢印 62"/>
          <p:cNvSpPr/>
          <p:nvPr/>
        </p:nvSpPr>
        <p:spPr>
          <a:xfrm rot="5400000">
            <a:off x="4722904" y="4283845"/>
            <a:ext cx="224433" cy="1741013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178182" y="2514326"/>
            <a:ext cx="1379341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kumimoji="1" lang="ja-JP" altLang="en-US" sz="1463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お宅のチカラ</a:t>
            </a:r>
            <a:endParaRPr kumimoji="1" lang="en-US" altLang="ja-JP" sz="1463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97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（マッチングアプリ）</a:t>
            </a: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38" y="1890123"/>
            <a:ext cx="859185" cy="859185"/>
          </a:xfrm>
          <a:prstGeom prst="rect">
            <a:avLst/>
          </a:prstGeom>
        </p:spPr>
      </p:pic>
      <p:sp>
        <p:nvSpPr>
          <p:cNvPr id="67" name="角丸四角形吹き出し 66"/>
          <p:cNvSpPr/>
          <p:nvPr/>
        </p:nvSpPr>
        <p:spPr>
          <a:xfrm>
            <a:off x="4407195" y="4496991"/>
            <a:ext cx="891255" cy="244238"/>
          </a:xfrm>
          <a:prstGeom prst="wedgeRoundRectCallout">
            <a:avLst>
              <a:gd name="adj1" fmla="val -18302"/>
              <a:gd name="adj2" fmla="val 77885"/>
              <a:gd name="adj3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ja-JP" altLang="en-US" sz="1138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サービス</a:t>
            </a:r>
          </a:p>
        </p:txBody>
      </p:sp>
      <p:sp>
        <p:nvSpPr>
          <p:cNvPr id="69" name="角丸四角形吹き出し 68"/>
          <p:cNvSpPr/>
          <p:nvPr/>
        </p:nvSpPr>
        <p:spPr>
          <a:xfrm>
            <a:off x="4806677" y="5304803"/>
            <a:ext cx="891255" cy="244238"/>
          </a:xfrm>
          <a:prstGeom prst="wedgeRoundRectCallout">
            <a:avLst>
              <a:gd name="adj1" fmla="val 27720"/>
              <a:gd name="adj2" fmla="val -83716"/>
              <a:gd name="adj3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ja-JP" altLang="en-US" sz="1138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評価</a:t>
            </a:r>
          </a:p>
        </p:txBody>
      </p:sp>
      <p:sp>
        <p:nvSpPr>
          <p:cNvPr id="70" name="角丸四角形吹き出し 69"/>
          <p:cNvSpPr/>
          <p:nvPr/>
        </p:nvSpPr>
        <p:spPr>
          <a:xfrm>
            <a:off x="5837282" y="3322095"/>
            <a:ext cx="282923" cy="244238"/>
          </a:xfrm>
          <a:prstGeom prst="wedgeRoundRectCallout">
            <a:avLst>
              <a:gd name="adj1" fmla="val 82908"/>
              <a:gd name="adj2" fmla="val 17681"/>
              <a:gd name="adj3" fmla="val 16667"/>
            </a:avLst>
          </a:prstGeom>
          <a:solidFill>
            <a:srgbClr val="FFC000">
              <a:alpha val="74118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en-US" altLang="ja-JP" sz="1138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\</a:t>
            </a:r>
            <a:endParaRPr kumimoji="1" lang="ja-JP" altLang="en-US" sz="1138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2937447" y="3318575"/>
            <a:ext cx="282923" cy="244238"/>
          </a:xfrm>
          <a:prstGeom prst="wedgeRoundRectCallout">
            <a:avLst>
              <a:gd name="adj1" fmla="val 82908"/>
              <a:gd name="adj2" fmla="val 46199"/>
              <a:gd name="adj3" fmla="val 16667"/>
            </a:avLst>
          </a:prstGeom>
          <a:solidFill>
            <a:srgbClr val="FFC000">
              <a:alpha val="74118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en-US" altLang="ja-JP" sz="1138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\</a:t>
            </a:r>
            <a:endParaRPr kumimoji="1" lang="ja-JP" altLang="en-US" sz="1138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角丸四角形吹き出し 71"/>
          <p:cNvSpPr/>
          <p:nvPr/>
        </p:nvSpPr>
        <p:spPr>
          <a:xfrm>
            <a:off x="3764699" y="3626006"/>
            <a:ext cx="891255" cy="244238"/>
          </a:xfrm>
          <a:prstGeom prst="wedgeRoundRectCallout">
            <a:avLst>
              <a:gd name="adj1" fmla="val -56509"/>
              <a:gd name="adj2" fmla="val -33018"/>
              <a:gd name="adj3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ja-JP" altLang="en-US" sz="1138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仕事依頼</a:t>
            </a:r>
          </a:p>
        </p:txBody>
      </p:sp>
      <p:sp>
        <p:nvSpPr>
          <p:cNvPr id="73" name="下矢印 72"/>
          <p:cNvSpPr/>
          <p:nvPr/>
        </p:nvSpPr>
        <p:spPr>
          <a:xfrm rot="3002888">
            <a:off x="3434831" y="3029122"/>
            <a:ext cx="224433" cy="1354336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6" name="下矢印 75"/>
          <p:cNvSpPr/>
          <p:nvPr/>
        </p:nvSpPr>
        <p:spPr>
          <a:xfrm rot="7967706">
            <a:off x="6236141" y="2879594"/>
            <a:ext cx="224433" cy="1354336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kumimoji="1" lang="ja-JP" altLang="en-US" sz="1463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7" name="角丸四角形吹き出し 76"/>
          <p:cNvSpPr/>
          <p:nvPr/>
        </p:nvSpPr>
        <p:spPr>
          <a:xfrm>
            <a:off x="5022050" y="3795162"/>
            <a:ext cx="891255" cy="244238"/>
          </a:xfrm>
          <a:prstGeom prst="wedgeRoundRectCallout">
            <a:avLst>
              <a:gd name="adj1" fmla="val 64189"/>
              <a:gd name="adj2" fmla="val -33018"/>
              <a:gd name="adj3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ja-JP" altLang="en-US" sz="1138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仕事依頼</a:t>
            </a:r>
          </a:p>
        </p:txBody>
      </p:sp>
      <p:sp>
        <p:nvSpPr>
          <p:cNvPr id="78" name="角丸四角形吹き出し 77"/>
          <p:cNvSpPr/>
          <p:nvPr/>
        </p:nvSpPr>
        <p:spPr>
          <a:xfrm>
            <a:off x="1931157" y="2860499"/>
            <a:ext cx="891255" cy="244238"/>
          </a:xfrm>
          <a:prstGeom prst="wedgeRoundRectCallout">
            <a:avLst>
              <a:gd name="adj1" fmla="val 62453"/>
              <a:gd name="adj2" fmla="val 20849"/>
              <a:gd name="adj3" fmla="val 16667"/>
            </a:avLst>
          </a:prstGeom>
          <a:solidFill>
            <a:srgbClr val="70AD47">
              <a:alpha val="6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ja-JP" altLang="en-US" sz="975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メンバー登録</a:t>
            </a:r>
          </a:p>
        </p:txBody>
      </p:sp>
      <p:sp>
        <p:nvSpPr>
          <p:cNvPr id="79" name="角丸四角形吹き出し 78"/>
          <p:cNvSpPr/>
          <p:nvPr/>
        </p:nvSpPr>
        <p:spPr>
          <a:xfrm>
            <a:off x="6608258" y="2941189"/>
            <a:ext cx="891255" cy="244238"/>
          </a:xfrm>
          <a:prstGeom prst="wedgeRoundRectCallout">
            <a:avLst>
              <a:gd name="adj1" fmla="val -56509"/>
              <a:gd name="adj2" fmla="val 24018"/>
              <a:gd name="adj3" fmla="val 16667"/>
            </a:avLst>
          </a:prstGeom>
          <a:solidFill>
            <a:srgbClr val="70AD47">
              <a:alpha val="6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kumimoji="1" lang="ja-JP" altLang="en-US" sz="894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ユーザー登録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731040" y="5168832"/>
            <a:ext cx="1080322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kumimoji="1" lang="ja-JP" altLang="en-US" sz="1463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顧　客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322824" y="5436509"/>
            <a:ext cx="2771589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kumimoji="1" lang="ja-JP" altLang="en-US" sz="97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・福島県在住</a:t>
            </a:r>
            <a:r>
              <a:rPr kumimoji="1" lang="en-US" altLang="ja-JP" sz="97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65</a:t>
            </a:r>
            <a:r>
              <a:rPr kumimoji="1" lang="ja-JP" altLang="en-US" sz="97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歳以上のシニア</a:t>
            </a:r>
            <a:endParaRPr kumimoji="1" lang="en-US" altLang="ja-JP" sz="975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97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・家具の移動、粗大ゴミの処分に困っている人</a:t>
            </a:r>
            <a:endParaRPr kumimoji="1" lang="en-US" altLang="ja-JP" sz="975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97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・部屋の模様替えを手伝ってもらいたい人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699496" y="5238827"/>
            <a:ext cx="1478161" cy="492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42950">
              <a:defRPr/>
            </a:pPr>
            <a:r>
              <a:rPr kumimoji="1" lang="ja-JP" altLang="en-US" sz="1463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サービス提供者</a:t>
            </a:r>
            <a:r>
              <a:rPr kumimoji="1" lang="ja-JP" altLang="en-US" sz="1138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（地域大学生）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362684" y="5686764"/>
            <a:ext cx="2919454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kumimoji="1" lang="ja-JP" altLang="en-US" sz="97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・引っ越しバイト経験者</a:t>
            </a:r>
            <a:endParaRPr kumimoji="1" lang="en-US" altLang="ja-JP" sz="975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97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・生活デザイン科に所属する学生ｅｔｃ</a:t>
            </a:r>
            <a:r>
              <a:rPr kumimoji="1" lang="ja-JP" altLang="en-US" sz="975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．．．</a:t>
            </a:r>
            <a:endParaRPr kumimoji="1" lang="ja-JP" altLang="en-US" sz="975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19282" y="3949288"/>
            <a:ext cx="1416556" cy="9179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メリット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・これまでの学びや経験が活かせる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・地域の人と接点が持てる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・収入が得られる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811361" y="4141888"/>
            <a:ext cx="1416556" cy="7803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メリット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・家の中が片付く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・若者との接点が持てる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・大手業者より安く利用できる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275851" y="1882940"/>
            <a:ext cx="1416556" cy="6427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メリット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・従業員を抱える必要がない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742950">
              <a:defRPr/>
            </a:pPr>
            <a:r>
              <a:rPr kumimoji="1" lang="ja-JP" altLang="en-US" sz="894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・顧客情報が得られる</a:t>
            </a:r>
            <a:endParaRPr kumimoji="1" lang="en-US" altLang="ja-JP" sz="894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502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283</Words>
  <Application>Microsoft Office PowerPoint</Application>
  <PresentationFormat>A4 210 x 297 mm</PresentationFormat>
  <Paragraphs>42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BIZ UDPゴシック</vt:lpstr>
      <vt:lpstr>Noto Sans JP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  <vt:lpstr>【全体イメージ図】　タイトル、課題、解決策やその方法、体制などを１枚のイメージ図にまとめてみてください。 </vt:lpstr>
    </vt:vector>
  </TitlesOfParts>
  <Company>福島県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国立大学法人福島大学</dc:creator>
  <cp:lastModifiedBy>加藤 拓也</cp:lastModifiedBy>
  <cp:revision>16</cp:revision>
  <cp:lastPrinted>2022-09-14T06:45:52Z</cp:lastPrinted>
  <dcterms:created xsi:type="dcterms:W3CDTF">2022-06-30T06:44:04Z</dcterms:created>
  <dcterms:modified xsi:type="dcterms:W3CDTF">2022-09-14T06:47:35Z</dcterms:modified>
</cp:coreProperties>
</file>